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Thin"/>
      <p:regular r:id="rId32"/>
      <p:bold r:id="rId33"/>
      <p:italic r:id="rId34"/>
      <p:boldItalic r:id="rId35"/>
    </p:embeddedFont>
    <p:embeddedFont>
      <p:font typeface="Roboto Black"/>
      <p:bold r:id="rId36"/>
      <p:boldItalic r:id="rId37"/>
    </p:embeddedFont>
    <p:embeddedFont>
      <p:font typeface="Roboto Medium"/>
      <p:regular r:id="rId38"/>
      <p:bold r:id="rId39"/>
      <p:italic r:id="rId40"/>
      <p:boldItalic r:id="rId41"/>
    </p:embeddedFont>
    <p:embeddedFont>
      <p:font typeface="Roboto"/>
      <p:regular r:id="rId42"/>
      <p:bold r:id="rId43"/>
      <p:italic r:id="rId44"/>
      <p:boldItalic r:id="rId45"/>
    </p:embeddedFont>
    <p:embeddedFont>
      <p:font typeface="Roboto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B5C8BE-E2A5-4BF7-BD12-95F7437DE87D}">
  <a:tblStyle styleId="{3AB5C8BE-E2A5-4BF7-BD12-95F7437DE8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Roboto-regular.fntdata"/><Relationship Id="rId41" Type="http://schemas.openxmlformats.org/officeDocument/2006/relationships/font" Target="fonts/RobotoMedium-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Light-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Medium-bold.fntdata"/><Relationship Id="rId38" Type="http://schemas.openxmlformats.org/officeDocument/2006/relationships/font" Target="fonts/RobotoMedium-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fa05ab0d7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fa05ab0d7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fa05ab0d7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fa05ab0d7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fa05ab0d7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fa05ab0d7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6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38.png"/><Relationship Id="rId4" Type="http://schemas.openxmlformats.org/officeDocument/2006/relationships/image" Target="../media/image49.png"/><Relationship Id="rId5"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51.png"/><Relationship Id="rId6" Type="http://schemas.openxmlformats.org/officeDocument/2006/relationships/image" Target="../media/image5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3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5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60.png"/><Relationship Id="rId7" Type="http://schemas.openxmlformats.org/officeDocument/2006/relationships/image" Target="../media/image6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5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78.png"/><Relationship Id="rId6" Type="http://schemas.openxmlformats.org/officeDocument/2006/relationships/image" Target="../media/image74.png"/><Relationship Id="rId7" Type="http://schemas.openxmlformats.org/officeDocument/2006/relationships/image" Target="../media/image70.png"/><Relationship Id="rId8" Type="http://schemas.openxmlformats.org/officeDocument/2006/relationships/image" Target="../media/image7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77.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5.png"/><Relationship Id="rId8" Type="http://schemas.openxmlformats.org/officeDocument/2006/relationships/image" Target="../media/image8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3.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83.png"/><Relationship Id="rId4" Type="http://schemas.openxmlformats.org/officeDocument/2006/relationships/image" Target="../media/image87.png"/><Relationship Id="rId9" Type="http://schemas.openxmlformats.org/officeDocument/2006/relationships/image" Target="../media/image91.png"/><Relationship Id="rId5" Type="http://schemas.openxmlformats.org/officeDocument/2006/relationships/image" Target="../media/image85.png"/><Relationship Id="rId6" Type="http://schemas.openxmlformats.org/officeDocument/2006/relationships/image" Target="../media/image82.png"/><Relationship Id="rId7" Type="http://schemas.openxmlformats.org/officeDocument/2006/relationships/image" Target="../media/image88.png"/><Relationship Id="rId8" Type="http://schemas.openxmlformats.org/officeDocument/2006/relationships/image" Target="../media/image8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102.png"/><Relationship Id="rId4" Type="http://schemas.openxmlformats.org/officeDocument/2006/relationships/image" Target="../media/image92.png"/><Relationship Id="rId9" Type="http://schemas.openxmlformats.org/officeDocument/2006/relationships/image" Target="../media/image98.png"/><Relationship Id="rId5" Type="http://schemas.openxmlformats.org/officeDocument/2006/relationships/image" Target="../media/image94.png"/><Relationship Id="rId6" Type="http://schemas.openxmlformats.org/officeDocument/2006/relationships/image" Target="../media/image89.png"/><Relationship Id="rId7" Type="http://schemas.openxmlformats.org/officeDocument/2006/relationships/image" Target="../media/image97.png"/><Relationship Id="rId8" Type="http://schemas.openxmlformats.org/officeDocument/2006/relationships/image" Target="../media/image9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0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0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1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6.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6.png"/><Relationship Id="rId4" Type="http://schemas.openxmlformats.org/officeDocument/2006/relationships/image" Target="../media/image1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6.png"/><Relationship Id="rId4" Type="http://schemas.openxmlformats.org/officeDocument/2006/relationships/image" Target="../media/image1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6.png"/><Relationship Id="rId4" Type="http://schemas.openxmlformats.org/officeDocument/2006/relationships/image" Target="../media/image1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107.png"/><Relationship Id="rId5"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Force Attack]</a:t>
            </a:r>
            <a:endParaRPr/>
          </a:p>
        </p:txBody>
      </p:sp>
      <p:sp>
        <p:nvSpPr>
          <p:cNvPr id="1119" name="Google Shape;1119;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0" name="Google Shape;1120;p63"/>
          <p:cNvSpPr/>
          <p:nvPr/>
        </p:nvSpPr>
        <p:spPr>
          <a:xfrm flipH="1">
            <a:off x="1646275" y="148062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3"/>
          <p:cNvSpPr txBox="1"/>
          <p:nvPr/>
        </p:nvSpPr>
        <p:spPr>
          <a:xfrm>
            <a:off x="1646275" y="1480575"/>
            <a:ext cx="27198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a:latin typeface="Roboto"/>
                <a:ea typeface="Roboto"/>
                <a:cs typeface="Roboto"/>
                <a:sym typeface="Roboto"/>
              </a:rPr>
              <a:t>Tools &amp; Processes</a:t>
            </a:r>
            <a:endParaRPr b="1">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How did you exploit the vulnerability? Which tool (Nmap, etc.) or techniques (XSS, etc.) did you use?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1.Nmap</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2.Hydra Brute force attack</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grpSp>
        <p:nvGrpSpPr>
          <p:cNvPr id="1122" name="Google Shape;1122;p63"/>
          <p:cNvGrpSpPr/>
          <p:nvPr/>
        </p:nvGrpSpPr>
        <p:grpSpPr>
          <a:xfrm>
            <a:off x="1528756" y="815578"/>
            <a:ext cx="533372" cy="533480"/>
            <a:chOff x="457200" y="1378813"/>
            <a:chExt cx="695400" cy="695450"/>
          </a:xfrm>
        </p:grpSpPr>
        <p:sp>
          <p:nvSpPr>
            <p:cNvPr id="1123" name="Google Shape;112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4" name="Google Shape;112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63"/>
          <p:cNvGrpSpPr/>
          <p:nvPr/>
        </p:nvGrpSpPr>
        <p:grpSpPr>
          <a:xfrm>
            <a:off x="5358181" y="887903"/>
            <a:ext cx="533372" cy="533480"/>
            <a:chOff x="457200" y="1378813"/>
            <a:chExt cx="695400" cy="695450"/>
          </a:xfrm>
        </p:grpSpPr>
        <p:sp>
          <p:nvSpPr>
            <p:cNvPr id="1126" name="Google Shape;1126;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7" name="Google Shape;1127;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63"/>
          <p:cNvSpPr/>
          <p:nvPr/>
        </p:nvSpPr>
        <p:spPr>
          <a:xfrm flipH="1">
            <a:off x="5303975" y="148062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txBox="1"/>
          <p:nvPr/>
        </p:nvSpPr>
        <p:spPr>
          <a:xfrm>
            <a:off x="5246600" y="14805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a:latin typeface="Roboto"/>
                <a:ea typeface="Roboto"/>
                <a:cs typeface="Roboto"/>
                <a:sym typeface="Roboto"/>
              </a:rPr>
              <a:t>Achievements</a:t>
            </a:r>
            <a:endParaRPr b="1">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What did the exploit achieve? For example: Did it grant you a user shell, root access, etc.?</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Was able to gain access through brute force attack and sign in as a company user</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 Force Attack]</a:t>
            </a:r>
            <a:endParaRPr/>
          </a:p>
        </p:txBody>
      </p:sp>
      <p:sp>
        <p:nvSpPr>
          <p:cNvPr id="1135" name="Google Shape;1135;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6" name="Google Shape;1136;p64"/>
          <p:cNvSpPr/>
          <p:nvPr/>
        </p:nvSpPr>
        <p:spPr>
          <a:xfrm>
            <a:off x="319756" y="817665"/>
            <a:ext cx="533400" cy="476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7" name="Google Shape;1137;p64"/>
          <p:cNvSpPr/>
          <p:nvPr/>
        </p:nvSpPr>
        <p:spPr>
          <a:xfrm flipH="1">
            <a:off x="319700" y="1480625"/>
            <a:ext cx="87108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4"/>
          <p:cNvSpPr txBox="1"/>
          <p:nvPr/>
        </p:nvSpPr>
        <p:spPr>
          <a:xfrm>
            <a:off x="6355975" y="103842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39" name="Google Shape;1139;p64"/>
          <p:cNvPicPr preferRelativeResize="0"/>
          <p:nvPr/>
        </p:nvPicPr>
        <p:blipFill rotWithShape="1">
          <a:blip r:embed="rId3">
            <a:alphaModFix/>
          </a:blip>
          <a:srcRect b="9381" l="893" r="5068" t="5793"/>
          <a:stretch/>
        </p:blipFill>
        <p:spPr>
          <a:xfrm>
            <a:off x="1726550" y="1573088"/>
            <a:ext cx="5481814" cy="30673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[ssh]</a:t>
            </a:r>
            <a:endParaRPr/>
          </a:p>
        </p:txBody>
      </p:sp>
      <p:sp>
        <p:nvSpPr>
          <p:cNvPr id="1145" name="Google Shape;1145;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6" name="Google Shape;1146;p65"/>
          <p:cNvSpPr/>
          <p:nvPr/>
        </p:nvSpPr>
        <p:spPr>
          <a:xfrm flipH="1">
            <a:off x="724425" y="1480575"/>
            <a:ext cx="28914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5"/>
          <p:cNvSpPr txBox="1"/>
          <p:nvPr/>
        </p:nvSpPr>
        <p:spPr>
          <a:xfrm>
            <a:off x="724425" y="1480625"/>
            <a:ext cx="30090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a:latin typeface="Roboto"/>
                <a:ea typeface="Roboto"/>
                <a:cs typeface="Roboto"/>
                <a:sym typeface="Roboto"/>
              </a:rPr>
              <a:t>Tools &amp; Processes</a:t>
            </a:r>
            <a:endParaRPr b="1">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How did you exploit the vulnerability? Which tool (Nmap, etc.) or techniques (XSS, etc.) did you use?</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1.Nmap</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2.John the Ripper</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3. ssh</a:t>
            </a:r>
            <a:endParaRPr>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48" name="Google Shape;1148;p65"/>
          <p:cNvGrpSpPr/>
          <p:nvPr/>
        </p:nvGrpSpPr>
        <p:grpSpPr>
          <a:xfrm>
            <a:off x="457181" y="887903"/>
            <a:ext cx="533372" cy="533480"/>
            <a:chOff x="457200" y="1378813"/>
            <a:chExt cx="695400" cy="695450"/>
          </a:xfrm>
        </p:grpSpPr>
        <p:sp>
          <p:nvSpPr>
            <p:cNvPr id="1149" name="Google Shape;1149;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0" name="Google Shape;1150;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65"/>
          <p:cNvGrpSpPr/>
          <p:nvPr/>
        </p:nvGrpSpPr>
        <p:grpSpPr>
          <a:xfrm>
            <a:off x="4123856" y="887903"/>
            <a:ext cx="533372" cy="533480"/>
            <a:chOff x="457200" y="1378813"/>
            <a:chExt cx="695400" cy="695450"/>
          </a:xfrm>
        </p:grpSpPr>
        <p:sp>
          <p:nvSpPr>
            <p:cNvPr id="1152" name="Google Shape;1152;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3" name="Google Shape;1153;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65"/>
          <p:cNvSpPr/>
          <p:nvPr/>
        </p:nvSpPr>
        <p:spPr>
          <a:xfrm flipH="1">
            <a:off x="4391000" y="1480575"/>
            <a:ext cx="41604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5"/>
          <p:cNvSpPr txBox="1"/>
          <p:nvPr/>
        </p:nvSpPr>
        <p:spPr>
          <a:xfrm>
            <a:off x="4535600" y="1480625"/>
            <a:ext cx="356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a:latin typeface="Roboto"/>
                <a:ea typeface="Roboto"/>
                <a:cs typeface="Roboto"/>
                <a:sym typeface="Roboto"/>
              </a:rPr>
              <a:t>Achievements</a:t>
            </a:r>
            <a:endParaRPr b="1">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What did the exploit achieve? For example: Did it grant you a user shell, root access, etc.?</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Allowed attacker to remote in as user and allow to browse and read most files on server.</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[ssh]</a:t>
            </a:r>
            <a:endParaRPr/>
          </a:p>
        </p:txBody>
      </p:sp>
      <p:sp>
        <p:nvSpPr>
          <p:cNvPr id="1161" name="Google Shape;1161;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162" name="Google Shape;1162;p66"/>
          <p:cNvGrpSpPr/>
          <p:nvPr/>
        </p:nvGrpSpPr>
        <p:grpSpPr>
          <a:xfrm>
            <a:off x="213181" y="802665"/>
            <a:ext cx="533372" cy="533480"/>
            <a:chOff x="457200" y="1378813"/>
            <a:chExt cx="695400" cy="695450"/>
          </a:xfrm>
        </p:grpSpPr>
        <p:sp>
          <p:nvSpPr>
            <p:cNvPr id="1163" name="Google Shape;1163;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4" name="Google Shape;1164;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66"/>
          <p:cNvSpPr/>
          <p:nvPr/>
        </p:nvSpPr>
        <p:spPr>
          <a:xfrm flipH="1">
            <a:off x="480250" y="1395350"/>
            <a:ext cx="82242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6" name="Google Shape;1166;p66"/>
          <p:cNvPicPr preferRelativeResize="0"/>
          <p:nvPr/>
        </p:nvPicPr>
        <p:blipFill>
          <a:blip r:embed="rId3">
            <a:alphaModFix/>
          </a:blip>
          <a:stretch>
            <a:fillRect/>
          </a:stretch>
        </p:blipFill>
        <p:spPr>
          <a:xfrm>
            <a:off x="896450" y="1418625"/>
            <a:ext cx="7063151" cy="320575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pic>
        <p:nvPicPr>
          <p:cNvPr id="1171" name="Google Shape;1171;p67"/>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72" name="Google Shape;1172;p67"/>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73" name="Google Shape;1173;p6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79" name="Google Shape;1179;p68"/>
          <p:cNvSpPr txBox="1"/>
          <p:nvPr>
            <p:ph idx="2" type="subTitle"/>
          </p:nvPr>
        </p:nvSpPr>
        <p:spPr>
          <a:xfrm>
            <a:off x="-12300" y="491670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0" name="Google Shape;1180;p68"/>
          <p:cNvSpPr txBox="1"/>
          <p:nvPr>
            <p:ph idx="1" type="subTitle"/>
          </p:nvPr>
        </p:nvSpPr>
        <p:spPr>
          <a:xfrm>
            <a:off x="792050" y="657900"/>
            <a:ext cx="79719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port scan occur?  10/16/21 at 16:27</a:t>
            </a:r>
            <a:endParaRPr sz="1200"/>
          </a:p>
          <a:p>
            <a:pPr indent="-167640" lvl="0" marL="320040" rtl="0" algn="l">
              <a:spcBef>
                <a:spcPts val="0"/>
              </a:spcBef>
              <a:spcAft>
                <a:spcPts val="0"/>
              </a:spcAft>
              <a:buSzPts val="1200"/>
              <a:buChar char="●"/>
            </a:pPr>
            <a:r>
              <a:rPr lang="en" sz="1200"/>
              <a:t>How many packets were sent, and from which IP?  25822 packets were sent from 192.168.1.90</a:t>
            </a:r>
            <a:endParaRPr sz="1200"/>
          </a:p>
          <a:p>
            <a:pPr indent="-167640" lvl="0" marL="320040" rtl="0" algn="l">
              <a:spcBef>
                <a:spcPts val="0"/>
              </a:spcBef>
              <a:spcAft>
                <a:spcPts val="0"/>
              </a:spcAft>
              <a:buSzPts val="1200"/>
              <a:buChar char="●"/>
            </a:pPr>
            <a:r>
              <a:rPr lang="en" sz="1200"/>
              <a:t>What indicates that this was a port scan?  Numerous different destination ports listed in report is a tell-tale sign of port scan</a:t>
            </a:r>
            <a:endParaRPr sz="1200"/>
          </a:p>
        </p:txBody>
      </p:sp>
      <p:pic>
        <p:nvPicPr>
          <p:cNvPr id="1181" name="Google Shape;1181;p68"/>
          <p:cNvPicPr preferRelativeResize="0"/>
          <p:nvPr/>
        </p:nvPicPr>
        <p:blipFill>
          <a:blip r:embed="rId3">
            <a:alphaModFix/>
          </a:blip>
          <a:stretch>
            <a:fillRect/>
          </a:stretch>
        </p:blipFill>
        <p:spPr>
          <a:xfrm>
            <a:off x="367350" y="849100"/>
            <a:ext cx="424701" cy="331225"/>
          </a:xfrm>
          <a:prstGeom prst="rect">
            <a:avLst/>
          </a:prstGeom>
          <a:noFill/>
          <a:ln>
            <a:noFill/>
          </a:ln>
        </p:spPr>
      </p:pic>
      <p:pic>
        <p:nvPicPr>
          <p:cNvPr id="1182" name="Google Shape;1182;p68"/>
          <p:cNvPicPr preferRelativeResize="0"/>
          <p:nvPr/>
        </p:nvPicPr>
        <p:blipFill rotWithShape="1">
          <a:blip r:embed="rId4">
            <a:alphaModFix/>
          </a:blip>
          <a:srcRect b="0" l="4775" r="3908" t="3984"/>
          <a:stretch/>
        </p:blipFill>
        <p:spPr>
          <a:xfrm>
            <a:off x="229000" y="1629600"/>
            <a:ext cx="8635177" cy="31432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88" name="Google Shape;1188;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9" name="Google Shape;1189;p69"/>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90" name="Google Shape;1190;p69"/>
          <p:cNvSpPr txBox="1"/>
          <p:nvPr>
            <p:ph idx="1" type="subTitle"/>
          </p:nvPr>
        </p:nvSpPr>
        <p:spPr>
          <a:xfrm>
            <a:off x="792050" y="669000"/>
            <a:ext cx="8216400" cy="7935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What time did the request occur?  10/16/21 at 18:16 How many requests were made? 15647</a:t>
            </a:r>
            <a:endParaRPr sz="1200"/>
          </a:p>
          <a:p>
            <a:pPr indent="-167640" lvl="0" marL="320040" rtl="0" algn="l">
              <a:spcBef>
                <a:spcPts val="0"/>
              </a:spcBef>
              <a:spcAft>
                <a:spcPts val="0"/>
              </a:spcAft>
              <a:buSzPts val="1200"/>
              <a:buChar char="●"/>
            </a:pPr>
            <a:r>
              <a:rPr lang="en" sz="1200"/>
              <a:t>Which files were requested? What did they contain? The </a:t>
            </a:r>
            <a:r>
              <a:rPr lang="en" sz="1200"/>
              <a:t>secret company file which had login information and a vulnerable file path to Webdav.</a:t>
            </a:r>
            <a:endParaRPr sz="1200"/>
          </a:p>
        </p:txBody>
      </p:sp>
      <p:pic>
        <p:nvPicPr>
          <p:cNvPr id="1191" name="Google Shape;1191;p69"/>
          <p:cNvPicPr preferRelativeResize="0"/>
          <p:nvPr/>
        </p:nvPicPr>
        <p:blipFill>
          <a:blip r:embed="rId3">
            <a:alphaModFix/>
          </a:blip>
          <a:stretch>
            <a:fillRect/>
          </a:stretch>
        </p:blipFill>
        <p:spPr>
          <a:xfrm>
            <a:off x="367350" y="832462"/>
            <a:ext cx="424701" cy="331225"/>
          </a:xfrm>
          <a:prstGeom prst="rect">
            <a:avLst/>
          </a:prstGeom>
          <a:noFill/>
          <a:ln>
            <a:noFill/>
          </a:ln>
        </p:spPr>
      </p:pic>
      <p:pic>
        <p:nvPicPr>
          <p:cNvPr id="1192" name="Google Shape;1192;p69"/>
          <p:cNvPicPr preferRelativeResize="0"/>
          <p:nvPr/>
        </p:nvPicPr>
        <p:blipFill rotWithShape="1">
          <a:blip r:embed="rId4">
            <a:alphaModFix/>
          </a:blip>
          <a:srcRect b="0" l="17053" r="0" t="16268"/>
          <a:stretch/>
        </p:blipFill>
        <p:spPr>
          <a:xfrm>
            <a:off x="367350" y="1462427"/>
            <a:ext cx="8641201" cy="30573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98" name="Google Shape;1198;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9" name="Google Shape;1199;p70"/>
          <p:cNvSpPr txBox="1"/>
          <p:nvPr>
            <p:ph idx="1" type="subTitle"/>
          </p:nvPr>
        </p:nvSpPr>
        <p:spPr>
          <a:xfrm>
            <a:off x="792050" y="659950"/>
            <a:ext cx="80937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How many requests were made in the attack? 95712</a:t>
            </a:r>
            <a:endParaRPr sz="1200"/>
          </a:p>
          <a:p>
            <a:pPr indent="-167640" lvl="0" marL="320040" rtl="0" algn="l">
              <a:spcBef>
                <a:spcPts val="0"/>
              </a:spcBef>
              <a:spcAft>
                <a:spcPts val="0"/>
              </a:spcAft>
              <a:buSzPts val="1200"/>
              <a:buChar char="●"/>
            </a:pPr>
            <a:r>
              <a:rPr lang="en" sz="1200"/>
              <a:t>How many requests had been made before the attacker </a:t>
            </a:r>
            <a:br>
              <a:rPr lang="en" sz="1200"/>
            </a:br>
            <a:r>
              <a:rPr lang="en" sz="1200"/>
              <a:t>discovered the password?  Around 93000 </a:t>
            </a:r>
            <a:endParaRPr sz="1200"/>
          </a:p>
        </p:txBody>
      </p:sp>
      <p:pic>
        <p:nvPicPr>
          <p:cNvPr id="1200" name="Google Shape;1200;p70"/>
          <p:cNvPicPr preferRelativeResize="0"/>
          <p:nvPr/>
        </p:nvPicPr>
        <p:blipFill>
          <a:blip r:embed="rId3">
            <a:alphaModFix/>
          </a:blip>
          <a:stretch>
            <a:fillRect/>
          </a:stretch>
        </p:blipFill>
        <p:spPr>
          <a:xfrm>
            <a:off x="367350" y="835150"/>
            <a:ext cx="424701" cy="331225"/>
          </a:xfrm>
          <a:prstGeom prst="rect">
            <a:avLst/>
          </a:prstGeom>
          <a:noFill/>
          <a:ln>
            <a:noFill/>
          </a:ln>
        </p:spPr>
      </p:pic>
      <p:pic>
        <p:nvPicPr>
          <p:cNvPr id="1201" name="Google Shape;1201;p70"/>
          <p:cNvPicPr preferRelativeResize="0"/>
          <p:nvPr/>
        </p:nvPicPr>
        <p:blipFill rotWithShape="1">
          <a:blip r:embed="rId4">
            <a:alphaModFix/>
          </a:blip>
          <a:srcRect b="0" l="8767" r="15914" t="0"/>
          <a:stretch/>
        </p:blipFill>
        <p:spPr>
          <a:xfrm>
            <a:off x="367350" y="1511025"/>
            <a:ext cx="8518399" cy="30609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07" name="Google Shape;1207;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71"/>
          <p:cNvSpPr/>
          <p:nvPr/>
        </p:nvSpPr>
        <p:spPr>
          <a:xfrm>
            <a:off x="367350" y="14678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209" name="Google Shape;1209;p71"/>
          <p:cNvSpPr txBox="1"/>
          <p:nvPr>
            <p:ph idx="1" type="subTitle"/>
          </p:nvPr>
        </p:nvSpPr>
        <p:spPr>
          <a:xfrm>
            <a:off x="792050" y="629175"/>
            <a:ext cx="8033100" cy="971700"/>
          </a:xfrm>
          <a:prstGeom prst="rect">
            <a:avLst/>
          </a:prstGeom>
        </p:spPr>
        <p:txBody>
          <a:bodyPr anchorCtr="0" anchor="t" bIns="0" lIns="457200" spcFirstLastPara="1" rIns="457200" wrap="square" tIns="91425">
            <a:noAutofit/>
          </a:bodyPr>
          <a:lstStyle/>
          <a:p>
            <a:pPr indent="-180340" lvl="0" marL="320040" rtl="0" algn="l">
              <a:spcBef>
                <a:spcPts val="0"/>
              </a:spcBef>
              <a:spcAft>
                <a:spcPts val="0"/>
              </a:spcAft>
              <a:buSzPts val="1400"/>
              <a:buChar char="●"/>
            </a:pPr>
            <a:r>
              <a:rPr lang="en" sz="1400"/>
              <a:t>Our Team found that we had made 56 requests to the /webdav/passwd.dav file which was used to </a:t>
            </a:r>
            <a:r>
              <a:rPr lang="en" sz="1400"/>
              <a:t>infiltrate</a:t>
            </a:r>
            <a:r>
              <a:rPr lang="en" sz="1400"/>
              <a:t> the capstone network.</a:t>
            </a:r>
            <a:endParaRPr sz="1400"/>
          </a:p>
          <a:p>
            <a:pPr indent="0" lvl="0" marL="0" rtl="0" algn="l">
              <a:spcBef>
                <a:spcPts val="600"/>
              </a:spcBef>
              <a:spcAft>
                <a:spcPts val="600"/>
              </a:spcAft>
              <a:buNone/>
            </a:pPr>
            <a:r>
              <a:t/>
            </a:r>
            <a:endParaRPr sz="1200"/>
          </a:p>
        </p:txBody>
      </p:sp>
      <p:pic>
        <p:nvPicPr>
          <p:cNvPr id="1210" name="Google Shape;1210;p71"/>
          <p:cNvPicPr preferRelativeResize="0"/>
          <p:nvPr/>
        </p:nvPicPr>
        <p:blipFill>
          <a:blip r:embed="rId3">
            <a:alphaModFix/>
          </a:blip>
          <a:stretch>
            <a:fillRect/>
          </a:stretch>
        </p:blipFill>
        <p:spPr>
          <a:xfrm>
            <a:off x="367350" y="835150"/>
            <a:ext cx="424701" cy="331225"/>
          </a:xfrm>
          <a:prstGeom prst="rect">
            <a:avLst/>
          </a:prstGeom>
          <a:noFill/>
          <a:ln>
            <a:noFill/>
          </a:ln>
        </p:spPr>
      </p:pic>
      <p:pic>
        <p:nvPicPr>
          <p:cNvPr id="1211" name="Google Shape;1211;p71"/>
          <p:cNvPicPr preferRelativeResize="0"/>
          <p:nvPr/>
        </p:nvPicPr>
        <p:blipFill>
          <a:blip r:embed="rId4">
            <a:alphaModFix/>
          </a:blip>
          <a:stretch>
            <a:fillRect/>
          </a:stretch>
        </p:blipFill>
        <p:spPr>
          <a:xfrm>
            <a:off x="151800" y="1467775"/>
            <a:ext cx="8673423" cy="2778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pic>
        <p:nvPicPr>
          <p:cNvPr id="1216" name="Google Shape;1216;p72"/>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17" name="Google Shape;1217;p72"/>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18" name="Google Shape;1218;p7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24" name="Google Shape;1224;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5" name="Google Shape;1225;p73"/>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port scans?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Set alert to flag any activity on ports that unused/closed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What threshold would you set to activate this alarm?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This alert should be triggered anytime we have activity on the ports</a:t>
            </a:r>
            <a:endParaRPr sz="1400"/>
          </a:p>
        </p:txBody>
      </p:sp>
      <p:sp>
        <p:nvSpPr>
          <p:cNvPr id="1226" name="Google Shape;1226;p73"/>
          <p:cNvSpPr txBox="1"/>
          <p:nvPr>
            <p:ph idx="3" type="subTitle"/>
          </p:nvPr>
        </p:nvSpPr>
        <p:spPr>
          <a:xfrm>
            <a:off x="4466800" y="14772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configurations can be set on the host to mitigate port scans?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Closing all unused ports</a:t>
            </a:r>
            <a:endParaRPr sz="1400"/>
          </a:p>
          <a:p>
            <a:pPr indent="0" lvl="0" marL="0" rtl="0" algn="l">
              <a:spcBef>
                <a:spcPts val="0"/>
              </a:spcBef>
              <a:spcAft>
                <a:spcPts val="0"/>
              </a:spcAft>
              <a:buNone/>
            </a:pPr>
            <a:r>
              <a:rPr lang="en" sz="1400"/>
              <a:t>Block all port scans</a:t>
            </a:r>
            <a:endParaRPr sz="1400"/>
          </a:p>
          <a:p>
            <a:pPr indent="0" lvl="0" marL="0" rtl="0" algn="l">
              <a:spcBef>
                <a:spcPts val="0"/>
              </a:spcBef>
              <a:spcAft>
                <a:spcPts val="0"/>
              </a:spcAft>
              <a:buNone/>
            </a:pPr>
            <a:r>
              <a:rPr lang="en" sz="1400"/>
              <a:t>Firewall</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required command lines.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By denying all port scans and closing all unused ports we remove a lot of potential risk and information that can be used to attack our network.</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32" name="Google Shape;1232;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3" name="Google Shape;1233;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unauthorized access?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 surge of 401 HTTP status codes for hidden directory</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White Listing IP addresses</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400"/>
              <a:t>5 attempts in a minute should trigger the alarm</a:t>
            </a:r>
            <a:endParaRPr sz="1400"/>
          </a:p>
        </p:txBody>
      </p:sp>
      <p:sp>
        <p:nvSpPr>
          <p:cNvPr id="1234" name="Google Shape;1234;p74"/>
          <p:cNvSpPr txBox="1"/>
          <p:nvPr>
            <p:ph idx="3" type="subTitle"/>
          </p:nvPr>
        </p:nvSpPr>
        <p:spPr>
          <a:xfrm>
            <a:off x="4466800" y="1509600"/>
            <a:ext cx="4298400" cy="33969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configuration can be set on the host to block unwanted 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White-list IP addresses for 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Monitor and lock accounts after too many failed login attempts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Describe the solution. If possible, provide required command lines.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whitelisting IPs it ensure outside attackers can’t just log in from anywhere and by locking accounts it would make it so if someone spoofed ip addresses they are still limited in their attempts to breach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40" name="Google Shape;1240;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1" name="Google Shape;1241;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brute force attacks?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Failed logins attempts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rPr lang="en" sz="1400"/>
              <a:t>20 failed logins in a minute timeframe</a:t>
            </a:r>
            <a:endParaRPr sz="1400"/>
          </a:p>
        </p:txBody>
      </p:sp>
      <p:sp>
        <p:nvSpPr>
          <p:cNvPr id="1242" name="Google Shape;1242;p75"/>
          <p:cNvSpPr txBox="1"/>
          <p:nvPr>
            <p:ph idx="3" type="subTitle"/>
          </p:nvPr>
        </p:nvSpPr>
        <p:spPr>
          <a:xfrm>
            <a:off x="4546900" y="1464400"/>
            <a:ext cx="4507500" cy="3439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What configuration can be set on the host to block brute force attacks?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Locking out account with too many failed logins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Required to have secure passwords that rotate on a quarterly basis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Describe the solution. If possible, provide the required command line(s).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Locking accounts after too many attempt helps prevent brute force attacks. Rotating passwords helps make sure that logins don’t stay stale long enough for someone to figure them out. Highly recommend training all employees on cyber </a:t>
            </a:r>
            <a:r>
              <a:rPr lang="en"/>
              <a:t>security</a:t>
            </a:r>
            <a:r>
              <a:rPr lang="en"/>
              <a:t> as well.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48" name="Google Shape;1248;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9" name="Google Shape;1249;p76"/>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access to this directory?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WebDAV access control (any external access or anything written should set off a flag)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None/>
            </a:pPr>
            <a:r>
              <a:rPr lang="en" sz="1400"/>
              <a:t>Any attempt to write to the WebDav file</a:t>
            </a:r>
            <a:endParaRPr sz="1400"/>
          </a:p>
        </p:txBody>
      </p:sp>
      <p:sp>
        <p:nvSpPr>
          <p:cNvPr id="1250" name="Google Shape;1250;p7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control access?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Lock down WebDAV services to not allow files to be access and written to.</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line(s).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If you can’t write to that remote tool it prevents the reverse shell exploitation from happening.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56" name="Google Shape;1256;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7" name="Google Shape;1257;p7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kind of alarm can be set to detect future file uploads?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Outbound traffic on any port that does not have a known service allocated to it.</a:t>
            </a:r>
            <a:endParaRPr sz="1400"/>
          </a:p>
          <a:p>
            <a:pPr indent="0" lvl="0" marL="0" rtl="0" algn="l">
              <a:spcBef>
                <a:spcPts val="0"/>
              </a:spcBef>
              <a:spcAft>
                <a:spcPts val="0"/>
              </a:spcAft>
              <a:buNone/>
            </a:pPr>
            <a:r>
              <a:rPr lang="en" sz="1400"/>
              <a:t>Alert for .php files</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What threshold would you set to activate this alarm?</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Any</a:t>
            </a:r>
            <a:endParaRPr sz="1400"/>
          </a:p>
          <a:p>
            <a:pPr indent="0" lvl="0" marL="0" rtl="0" algn="l">
              <a:spcBef>
                <a:spcPts val="0"/>
              </a:spcBef>
              <a:spcAft>
                <a:spcPts val="0"/>
              </a:spcAft>
              <a:buNone/>
            </a:pPr>
            <a:r>
              <a:t/>
            </a:r>
            <a:endParaRPr sz="1400"/>
          </a:p>
        </p:txBody>
      </p:sp>
      <p:sp>
        <p:nvSpPr>
          <p:cNvPr id="1258" name="Google Shape;1258;p7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What configuration can be set on the host to block file uploads?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Block ability to write files in certain directories.</a:t>
            </a:r>
            <a:endParaRPr sz="1400"/>
          </a:p>
          <a:p>
            <a:pPr indent="0" lvl="0" marL="0" rtl="0" algn="l">
              <a:spcBef>
                <a:spcPts val="0"/>
              </a:spcBef>
              <a:spcAft>
                <a:spcPts val="0"/>
              </a:spcAft>
              <a:buNone/>
            </a:pPr>
            <a:r>
              <a:rPr lang="en" sz="1400"/>
              <a:t>Prevent file upload</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Describe the solution. If possible, provide the required command line.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 sz="1400"/>
              <a:t>Limiting users ability to write and upload file will insure this will be prevented.  Possibly firewall or anti-virus software</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Range:192.168.1.0/24</a:t>
            </a:r>
            <a:endParaRPr/>
          </a:p>
          <a:p>
            <a:pPr indent="0" lvl="0" marL="0" rtl="0" algn="l">
              <a:spcBef>
                <a:spcPts val="0"/>
              </a:spcBef>
              <a:spcAft>
                <a:spcPts val="0"/>
              </a:spcAft>
              <a:buClr>
                <a:schemeClr val="dk1"/>
              </a:buClr>
              <a:buSzPts val="1100"/>
              <a:buFont typeface="Arial"/>
              <a:buNone/>
            </a:pPr>
            <a:r>
              <a:rPr lang="en"/>
              <a:t>Netmask:</a:t>
            </a:r>
            <a:endParaRPr/>
          </a:p>
          <a:p>
            <a:pPr indent="0" lvl="0" marL="0" rtl="0" algn="l">
              <a:spcBef>
                <a:spcPts val="0"/>
              </a:spcBef>
              <a:spcAft>
                <a:spcPts val="0"/>
              </a:spcAft>
              <a:buClr>
                <a:schemeClr val="dk1"/>
              </a:buClr>
              <a:buSzPts val="1100"/>
              <a:buFont typeface="Arial"/>
              <a:buNone/>
            </a:pPr>
            <a:r>
              <a:rPr lang="en"/>
              <a:t>Gateway: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IPv4:192.168.1.1</a:t>
            </a:r>
            <a:endParaRPr/>
          </a:p>
          <a:p>
            <a:pPr indent="0" lvl="0" marL="0" rtl="0" algn="l">
              <a:spcBef>
                <a:spcPts val="0"/>
              </a:spcBef>
              <a:spcAft>
                <a:spcPts val="0"/>
              </a:spcAft>
              <a:buClr>
                <a:schemeClr val="dk1"/>
              </a:buClr>
              <a:buSzPts val="1100"/>
              <a:buFont typeface="Arial"/>
              <a:buNone/>
            </a:pPr>
            <a:r>
              <a:rPr lang="en"/>
              <a:t>OS: Windows XP SP2</a:t>
            </a:r>
            <a:endParaRPr/>
          </a:p>
          <a:p>
            <a:pPr indent="0" lvl="0" marL="0" rtl="0" algn="l">
              <a:spcBef>
                <a:spcPts val="0"/>
              </a:spcBef>
              <a:spcAft>
                <a:spcPts val="0"/>
              </a:spcAft>
              <a:buClr>
                <a:schemeClr val="dk1"/>
              </a:buClr>
              <a:buSzPts val="1100"/>
              <a:buFont typeface="Arial"/>
              <a:buNone/>
            </a:pPr>
            <a:r>
              <a:rPr lang="en"/>
              <a:t>Hostname: HyperV</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	</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p:cNvPicPr preferRelativeResize="0"/>
          <p:nvPr/>
        </p:nvPicPr>
        <p:blipFill>
          <a:blip r:embed="rId4">
            <a:alphaModFix/>
          </a:blip>
          <a:stretch>
            <a:fillRect/>
          </a:stretch>
        </p:blipFill>
        <p:spPr>
          <a:xfrm>
            <a:off x="115375" y="854075"/>
            <a:ext cx="6699600" cy="3897600"/>
          </a:xfrm>
          <a:prstGeom prst="rect">
            <a:avLst/>
          </a:prstGeom>
          <a:noFill/>
          <a:ln>
            <a:noFill/>
          </a:ln>
        </p:spPr>
      </p:pic>
      <p:pic>
        <p:nvPicPr>
          <p:cNvPr id="1062" name="Google Shape;1062;p57"/>
          <p:cNvPicPr preferRelativeResize="0"/>
          <p:nvPr/>
        </p:nvPicPr>
        <p:blipFill>
          <a:blip r:embed="rId5">
            <a:alphaModFix/>
          </a:blip>
          <a:stretch>
            <a:fillRect/>
          </a:stretch>
        </p:blipFill>
        <p:spPr>
          <a:xfrm>
            <a:off x="115900" y="667250"/>
            <a:ext cx="6699600" cy="4249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8" name="Google Shape;1068;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9" name="Google Shape;1069;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70" name="Google Shape;1070;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6" name="Google Shape;1076;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7" name="Google Shape;1077;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8" name="Google Shape;1078;p59"/>
          <p:cNvGraphicFramePr/>
          <p:nvPr/>
        </p:nvGraphicFramePr>
        <p:xfrm>
          <a:off x="419800" y="1198750"/>
          <a:ext cx="3000000" cy="3000000"/>
        </p:xfrm>
        <a:graphic>
          <a:graphicData uri="http://schemas.openxmlformats.org/drawingml/2006/table">
            <a:tbl>
              <a:tblPr>
                <a:noFill/>
                <a:tableStyleId>{3AB5C8BE-E2A5-4BF7-BD12-95F7437DE87D}</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Hyper-V</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Network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Server 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Apache web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ELK Stack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4" name="Google Shape;1084;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5" name="Google Shape;1085;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6" name="Google Shape;1086;p60"/>
          <p:cNvGraphicFramePr/>
          <p:nvPr/>
        </p:nvGraphicFramePr>
        <p:xfrm>
          <a:off x="467150" y="1201900"/>
          <a:ext cx="3000000" cy="3000000"/>
        </p:xfrm>
        <a:graphic>
          <a:graphicData uri="http://schemas.openxmlformats.org/drawingml/2006/table">
            <a:tbl>
              <a:tblPr>
                <a:noFill/>
                <a:tableStyleId>{3AB5C8BE-E2A5-4BF7-BD12-95F7437DE87D}</a:tableStyleId>
              </a:tblPr>
              <a:tblGrid>
                <a:gridCol w="2787500"/>
                <a:gridCol w="2787500"/>
                <a:gridCol w="2787500"/>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None/>
                      </a:pPr>
                      <a:r>
                        <a:rPr i="1" lang="en" sz="1200">
                          <a:latin typeface="Roboto"/>
                          <a:ea typeface="Roboto"/>
                          <a:cs typeface="Roboto"/>
                          <a:sym typeface="Roboto"/>
                        </a:rPr>
                        <a:t>Weak passwords/exposed credentials</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i="1" lang="en" sz="1200">
                          <a:latin typeface="Roboto"/>
                          <a:ea typeface="Roboto"/>
                          <a:cs typeface="Roboto"/>
                          <a:sym typeface="Roboto"/>
                        </a:rPr>
                        <a:t>Openly available credentials and passwords are not secure</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i="1" lang="en" sz="1200">
                          <a:latin typeface="Roboto"/>
                          <a:ea typeface="Roboto"/>
                          <a:cs typeface="Roboto"/>
                          <a:sym typeface="Roboto"/>
                        </a:rPr>
                        <a:t>Allowed threat actors to invade network and procure sensitive data.</a:t>
                      </a:r>
                      <a:endParaRPr i="1"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SSH password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Access to network via a remote machine with weak credentials (no handshake)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Allows unfiltered access to web server.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Open ports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Non-serviced ports exposed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Allows threat actors to exploit any and all vulnerabilities that are not being used.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Hydra brute force attack</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Brute force attack to gain access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Allows external threats to attempt as many logins as needed to gain access to your network</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[Reverse_tcp shell]</a:t>
            </a:r>
            <a:endParaRPr/>
          </a:p>
        </p:txBody>
      </p:sp>
      <p:sp>
        <p:nvSpPr>
          <p:cNvPr id="1092" name="Google Shape;1092;p61"/>
          <p:cNvSpPr txBox="1"/>
          <p:nvPr>
            <p:ph idx="2" type="subTitle"/>
          </p:nvPr>
        </p:nvSpPr>
        <p:spPr>
          <a:xfrm>
            <a:off x="0" y="5473775"/>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3" name="Google Shape;1093;p61"/>
          <p:cNvSpPr/>
          <p:nvPr/>
        </p:nvSpPr>
        <p:spPr>
          <a:xfrm flipH="1">
            <a:off x="1619325" y="1426650"/>
            <a:ext cx="28191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1"/>
          <p:cNvSpPr txBox="1"/>
          <p:nvPr/>
        </p:nvSpPr>
        <p:spPr>
          <a:xfrm>
            <a:off x="1592175" y="1489900"/>
            <a:ext cx="28734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a:latin typeface="Roboto"/>
                <a:ea typeface="Roboto"/>
                <a:cs typeface="Roboto"/>
                <a:sym typeface="Roboto"/>
              </a:rPr>
              <a:t>Tools &amp; Processes</a:t>
            </a:r>
            <a:endParaRPr b="1">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latin typeface="Roboto"/>
                <a:ea typeface="Roboto"/>
                <a:cs typeface="Roboto"/>
                <a:sym typeface="Roboto"/>
              </a:rPr>
              <a:t>How did you exploit the vulnerability? Which tool (Nmap, etc.) or techniques (XSS, etc.) did you use?</a:t>
            </a:r>
            <a:endParaRPr>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1.Nmap</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2.Hydra Brute force attack</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3.Hash Cracker</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4.msfvenom</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5.metasploit</a:t>
            </a:r>
            <a:endParaRPr>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
        <p:nvSpPr>
          <p:cNvPr id="1095" name="Google Shape;1095;p61"/>
          <p:cNvSpPr/>
          <p:nvPr/>
        </p:nvSpPr>
        <p:spPr>
          <a:xfrm flipH="1">
            <a:off x="5311050" y="1426625"/>
            <a:ext cx="28734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1"/>
          <p:cNvSpPr txBox="1"/>
          <p:nvPr/>
        </p:nvSpPr>
        <p:spPr>
          <a:xfrm>
            <a:off x="5222575" y="1489900"/>
            <a:ext cx="28734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a:latin typeface="Roboto"/>
                <a:ea typeface="Roboto"/>
                <a:cs typeface="Roboto"/>
                <a:sym typeface="Roboto"/>
              </a:rPr>
              <a:t>Achievements</a:t>
            </a:r>
            <a:endParaRPr b="1">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latin typeface="Roboto"/>
                <a:ea typeface="Roboto"/>
                <a:cs typeface="Roboto"/>
                <a:sym typeface="Roboto"/>
              </a:rPr>
              <a:t>What did the exploit achieve? For example: Did it grant you a user shell, root access, etc.?</a:t>
            </a:r>
            <a:endParaRPr>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Access was achieved via a reverse_tcp payload that was injected in the host machine.</a:t>
            </a:r>
            <a:endParaRPr>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097" name="Google Shape;1097;p61"/>
          <p:cNvGrpSpPr/>
          <p:nvPr/>
        </p:nvGrpSpPr>
        <p:grpSpPr>
          <a:xfrm>
            <a:off x="1550981" y="8427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61"/>
          <p:cNvGrpSpPr/>
          <p:nvPr/>
        </p:nvGrpSpPr>
        <p:grpSpPr>
          <a:xfrm>
            <a:off x="5222581" y="842703"/>
            <a:ext cx="533372" cy="533480"/>
            <a:chOff x="457200" y="1378813"/>
            <a:chExt cx="695400" cy="695450"/>
          </a:xfrm>
        </p:grpSpPr>
        <p:sp>
          <p:nvSpPr>
            <p:cNvPr id="1101" name="Google Shape;1101;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2" name="Google Shape;1102;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[Reverse_tcp shell]</a:t>
            </a:r>
            <a:endParaRPr/>
          </a:p>
        </p:txBody>
      </p:sp>
      <p:sp>
        <p:nvSpPr>
          <p:cNvPr id="1108" name="Google Shape;1108;p62"/>
          <p:cNvSpPr txBox="1"/>
          <p:nvPr>
            <p:ph idx="2" type="subTitle"/>
          </p:nvPr>
        </p:nvSpPr>
        <p:spPr>
          <a:xfrm>
            <a:off x="0" y="5473775"/>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1109" name="Google Shape;1109;p62"/>
          <p:cNvGrpSpPr/>
          <p:nvPr/>
        </p:nvGrpSpPr>
        <p:grpSpPr>
          <a:xfrm>
            <a:off x="466281" y="951903"/>
            <a:ext cx="533372" cy="533480"/>
            <a:chOff x="457200" y="1378813"/>
            <a:chExt cx="695400" cy="695450"/>
          </a:xfrm>
        </p:grpSpPr>
        <p:sp>
          <p:nvSpPr>
            <p:cNvPr id="1110" name="Google Shape;111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1" name="Google Shape;111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 name="Google Shape;1112;p62"/>
          <p:cNvSpPr/>
          <p:nvPr/>
        </p:nvSpPr>
        <p:spPr>
          <a:xfrm flipH="1">
            <a:off x="390025" y="1544575"/>
            <a:ext cx="83241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3" name="Google Shape;1113;p62"/>
          <p:cNvPicPr preferRelativeResize="0"/>
          <p:nvPr/>
        </p:nvPicPr>
        <p:blipFill>
          <a:blip r:embed="rId3">
            <a:alphaModFix/>
          </a:blip>
          <a:stretch>
            <a:fillRect/>
          </a:stretch>
        </p:blipFill>
        <p:spPr>
          <a:xfrm>
            <a:off x="602577" y="2036588"/>
            <a:ext cx="7898975" cy="22682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